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618" y="-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930402"/>
            <a:ext cx="8827957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6369840"/>
            <a:ext cx="8827957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87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6400783"/>
            <a:ext cx="8827956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914400"/>
            <a:ext cx="8827957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7156433"/>
            <a:ext cx="8827955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930400"/>
            <a:ext cx="8827957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876800"/>
            <a:ext cx="8827957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309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930400"/>
            <a:ext cx="8001399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904" y="5028232"/>
            <a:ext cx="7281545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5800876"/>
            <a:ext cx="8827957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530" y="1295004"/>
            <a:ext cx="802121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2921" y="3485050"/>
            <a:ext cx="802121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814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4165601"/>
            <a:ext cx="8827959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6369841"/>
            <a:ext cx="8827957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128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2641600"/>
            <a:ext cx="2947633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3556000"/>
            <a:ext cx="2928112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2641600"/>
            <a:ext cx="293700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3556000"/>
            <a:ext cx="2947561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2641600"/>
            <a:ext cx="293287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3556000"/>
            <a:ext cx="2932877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604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5667932"/>
            <a:ext cx="2940816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946400"/>
            <a:ext cx="2940816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6436283"/>
            <a:ext cx="2940816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5667932"/>
            <a:ext cx="29312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946400"/>
            <a:ext cx="2931288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6436282"/>
            <a:ext cx="293517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5667932"/>
            <a:ext cx="293287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946400"/>
            <a:ext cx="293287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6436279"/>
            <a:ext cx="293676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7112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4040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00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775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573619"/>
            <a:ext cx="1753057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1030940"/>
            <a:ext cx="7425083" cy="731084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47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54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3815646"/>
            <a:ext cx="8827956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6369841"/>
            <a:ext cx="8827957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54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747435"/>
            <a:ext cx="4397484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741458"/>
            <a:ext cx="4397487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30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540000"/>
            <a:ext cx="4397483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3352800"/>
            <a:ext cx="4397484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2540000"/>
            <a:ext cx="4397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3352800"/>
            <a:ext cx="4397484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63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9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56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930400"/>
            <a:ext cx="3401949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930400"/>
            <a:ext cx="5197351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4172375"/>
            <a:ext cx="3401949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7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2472256"/>
            <a:ext cx="5094232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524000"/>
            <a:ext cx="3201233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4876800"/>
            <a:ext cx="5086304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7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609600"/>
            <a:ext cx="2133600" cy="2133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8128000"/>
            <a:ext cx="1320800" cy="1320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3556000"/>
            <a:ext cx="5588000" cy="5588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3860800"/>
            <a:ext cx="3149600" cy="3149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27525" y="0"/>
            <a:ext cx="914400" cy="14659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603624"/>
            <a:ext cx="9407173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737234"/>
            <a:ext cx="8948872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9993319" y="2438362"/>
            <a:ext cx="13207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97AA5E-A422-4F9E-9723-6C0CBE504BD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311114" y="4351161"/>
            <a:ext cx="5146393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5242" y="394315"/>
            <a:ext cx="838417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5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D7A4D-4A4C-4919-80D2-396A10583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230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609594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97" indent="-457197" algn="l" defTabSz="609594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91" indent="-380997" algn="l" defTabSz="609594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89" indent="-304798" algn="l" defTabSz="609594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83" indent="-304798" algn="l" defTabSz="609594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77" indent="-304798" algn="l" defTabSz="609594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52772" indent="-304798" algn="l" defTabSz="609594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66" indent="-304798" algn="l" defTabSz="609594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962" indent="-304798" algn="l" defTabSz="609594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556" indent="-304798" algn="l" defTabSz="609594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4" algn="l" defTabSz="6095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90" algn="l" defTabSz="6095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4" algn="l" defTabSz="6095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80" algn="l" defTabSz="6095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74" algn="l" defTabSz="6095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70" algn="l" defTabSz="6095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64" algn="l" defTabSz="6095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59" algn="l" defTabSz="60959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8880" y="1644922"/>
            <a:ext cx="9577647" cy="4717086"/>
          </a:xfrm>
        </p:spPr>
        <p:txBody>
          <a:bodyPr>
            <a:noAutofit/>
          </a:bodyPr>
          <a:lstStyle/>
          <a:p>
            <a:pPr algn="ctr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Принципы и методы системного анализа</a:t>
            </a:r>
          </a:p>
        </p:txBody>
      </p:sp>
    </p:spTree>
    <p:extLst>
      <p:ext uri="{BB962C8B-B14F-4D97-AF65-F5344CB8AC3E}">
        <p14:creationId xmlns:p14="http://schemas.microsoft.com/office/powerpoint/2010/main" val="896538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432" y="1656311"/>
            <a:ext cx="11775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	</a:t>
            </a:r>
            <a:r>
              <a:rPr lang="ru-RU" sz="4400" b="1" i="1" u="sng" dirty="0">
                <a:latin typeface="Times New Roman" panose="02020603050405020304" pitchFamily="18" charset="0"/>
                <a:ea typeface="Arial Unicode MS"/>
              </a:rPr>
              <a:t>Перечисленные принципы обладают очень высокой степенью общности. </a:t>
            </a:r>
            <a:endParaRPr lang="en-US" sz="4400" b="1" i="1" u="sng" dirty="0">
              <a:latin typeface="Times New Roman" panose="02020603050405020304" pitchFamily="18" charset="0"/>
              <a:ea typeface="Arial Unicode MS"/>
            </a:endParaRPr>
          </a:p>
          <a:p>
            <a:pPr algn="just"/>
            <a:r>
              <a:rPr lang="en-US" sz="4400" b="1" i="1" u="sng" dirty="0">
                <a:latin typeface="Times New Roman" panose="02020603050405020304" pitchFamily="18" charset="0"/>
                <a:ea typeface="Arial Unicode MS"/>
              </a:rPr>
              <a:t>	</a:t>
            </a:r>
            <a:r>
              <a:rPr lang="ru-RU" sz="4400" b="1" i="1" u="sng" dirty="0">
                <a:latin typeface="Times New Roman" panose="02020603050405020304" pitchFamily="18" charset="0"/>
                <a:ea typeface="Arial Unicode MS"/>
              </a:rPr>
              <a:t>Для непосредственного применения исследователь должен наполнить их конкретным содержанием применительно к предмету исследования.</a:t>
            </a:r>
            <a:endParaRPr lang="en-US" sz="4400" b="1" i="1" u="sng" dirty="0">
              <a:latin typeface="Times New Roman" panose="02020603050405020304" pitchFamily="18" charset="0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95009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960" y="117960"/>
            <a:ext cx="11694160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Эти классические принципы системного анализа постоянно развиваются, причем в разных направлениях.                                                              	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Ниже представлены те основные принципы и идеи, сформулированные на базе учета вышеизложенных принципов: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Процесс принятия решений должен начинаться с выявления конечных целей, которые хотят достичь;</a:t>
            </a:r>
            <a:endParaRPr lang="en-US" sz="2800" dirty="0"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каждой крупной задаче необходимо подходить как к сложной системе, т. е. выявляя все взаимосвязи и последствия того или иного решения как по вертикали, так и по горизонтали;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решения следует выявить возможные аль­тернативы, т. е. разные пути продвижения к целям, разные методы решения каждой задачи, проанализировать достоинства и недостатки каждого из них, с тем чтобы выбрать оптимальное решение. </a:t>
            </a:r>
          </a:p>
        </p:txBody>
      </p:sp>
    </p:spTree>
    <p:extLst>
      <p:ext uri="{BB962C8B-B14F-4D97-AF65-F5344CB8AC3E}">
        <p14:creationId xmlns:p14="http://schemas.microsoft.com/office/powerpoint/2010/main" val="324240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040" y="185696"/>
            <a:ext cx="11379200" cy="8422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Вопрос </a:t>
            </a:r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2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  <a:r>
              <a:rPr lang="ru-RU" sz="26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Арсенал методов системного анализа весьма велик, и каждый из методов имеет свои достоинства и недостатки, а также область применения по отношению как к типу объекта, так и к этапу его исследования. 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 решении проблем, связанных с системами, различают два подхода: 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улучшение систем и проектирование систем.</a:t>
            </a:r>
            <a:r>
              <a:rPr lang="ru-RU" sz="2600" b="1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Улучшение означает преобразование или изменение, которое приближает си­стему к стандартным или нормальным условиям работы.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 этом предполагается, что система уже создана и порядок ее работы установлен. Процесс проектирования также включает преобразование и изменение, но отличается от улучшения в целях, масштабах, методологии и результатах.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Проектирование</a:t>
            </a:r>
            <a:r>
              <a:rPr lang="ru-RU" sz="26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– это творческий процесс, который ставит под сомнение предпосылки, лежащие в основе старых форм: оно требует нового подхода, чтобы получить новые решения.</a:t>
            </a:r>
            <a:endParaRPr lang="ru-RU" sz="26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37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4640" y="345440"/>
            <a:ext cx="11470640" cy="8417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Улучшение системы</a:t>
            </a: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– процесс, обеспечивающий работу си­стемы согласно ожиданиям. В процессе улучшения выявляются следующие проблемы: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290830" algn="l"/>
              </a:tabLst>
            </a:pP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система не соответствует поставленным целям;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290830" algn="l"/>
              </a:tabLst>
            </a:pP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система не обеспечивает прогнозирование результатов;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294005" algn="l"/>
              </a:tabLst>
            </a:pP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система не работает так, как предполагалось.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 процессе функционирования системы выявляется проблем­ная ситуация как несоответствие существующего положения дел. Для разрешения проблемной ситуации проводится системное исследование системы. В ходе синтеза осуществляется оценка анализируемой и синтезируемой системы. Реализация системы в виде предлагаемой физической системы позволяет провести оценку степени снятия проблемной ситуации.</a:t>
            </a:r>
            <a:endParaRPr lang="ru-RU" sz="28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0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200" y="24602"/>
            <a:ext cx="11744960" cy="9011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ru-RU" sz="3000" b="1" i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2.1. Декомпозиция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30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На этапе декомпозиции, обеспечивающем общее представление о системе, осуществляются: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30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• определение и декомпозиция общей цели исследования и основ­ной функции системы как ограничение траектории в пространстве состояний системы или в области допустимых ситуаций;</a:t>
            </a:r>
          </a:p>
          <a:p>
            <a:pPr indent="-127000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0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	  •	выделение системы из среды;</a:t>
            </a:r>
          </a:p>
          <a:p>
            <a:pPr indent="-127000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0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•	определение ближнего и дальнего окружения системы;</a:t>
            </a:r>
          </a:p>
          <a:p>
            <a:pPr indent="-127000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0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•	описание воздействующих факторов;</a:t>
            </a:r>
          </a:p>
          <a:p>
            <a:pPr indent="-127000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0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•	описание тенденций развития, неопределенностей разного рода;</a:t>
            </a:r>
          </a:p>
          <a:p>
            <a:pPr indent="-127000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0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•	описание системы как «черного ящика»;</a:t>
            </a:r>
          </a:p>
          <a:p>
            <a:pPr indent="-127000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0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•	функциональная, компонентная и структурная декомпозиция системы.</a:t>
            </a:r>
            <a:endParaRPr lang="ru-RU" sz="3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67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FF5112-C3E5-4C90-9F7D-D67855C58346}"/>
              </a:ext>
            </a:extLst>
          </p:cNvPr>
          <p:cNvSpPr txBox="1"/>
          <p:nvPr/>
        </p:nvSpPr>
        <p:spPr>
          <a:xfrm>
            <a:off x="284922" y="363412"/>
            <a:ext cx="11622156" cy="8417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Рассмотрим некоторые наиболее часто применяемые стратегии декомпозиции.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Функциональная декомпозиция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ru-RU" sz="2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Декомпозиция базируется на анализе функций системы. Основанием разбиения на функцио­нальные подсистемы служит общность функций, выполняемых группами элементов.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Декомпозиция по жизненному циклу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ru-RU" sz="2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Признак выделения подсистем — изменение законов функционирования подсистем на разных этапах цикла существования системы «от рождения до гибели». 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Декомпозиция по физическому процессу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ru-RU" sz="2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Признак выделения подсистемы – шаги выполнения алгоритма функционирования подсистемы, стадии смены состояний. Применять эту стратегию следует, если целью является описание физического процесса как такового.</a:t>
            </a:r>
          </a:p>
        </p:txBody>
      </p:sp>
    </p:spTree>
    <p:extLst>
      <p:ext uri="{BB962C8B-B14F-4D97-AF65-F5344CB8AC3E}">
        <p14:creationId xmlns:p14="http://schemas.microsoft.com/office/powerpoint/2010/main" val="1871676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B6445D-4ADF-42D3-A3D3-898FE5E1E287}"/>
              </a:ext>
            </a:extLst>
          </p:cNvPr>
          <p:cNvSpPr txBox="1"/>
          <p:nvPr/>
        </p:nvSpPr>
        <p:spPr>
          <a:xfrm>
            <a:off x="675860" y="404032"/>
            <a:ext cx="10840279" cy="8417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defTabSz="4572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Декомпозиция по подсистемам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Признак выделения подсистем – сильная связь между элементами по одному из типов отношений, существующих в системе. К ним относятся: информационные, логические, иерархические, энергетические связи. </a:t>
            </a:r>
          </a:p>
          <a:p>
            <a:pPr marL="0" marR="0" lvl="0" indent="457200" algn="just" defTabSz="4572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Декомпозиция по входам для организационно-экономических систем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Признак выделения подсистем – источник воздействия на систему. Это может быть вышестоящая или нижестоящая система, а также существенная среда.</a:t>
            </a:r>
          </a:p>
          <a:p>
            <a:pPr marL="0" marR="0" lvl="0" indent="457200" algn="just" defTabSz="4572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Декомпозиция по типам ресурсов, потребляемых системой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Формальный перечень типов ресурсов состоит из энергии, материи, времени и информации.</a:t>
            </a:r>
          </a:p>
          <a:p>
            <a:pPr marL="0" marR="0" lvl="0" indent="457200" algn="just" defTabSz="4572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Декомпозиция по конечным продуктам системы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Основанием могут служить различные виды продукта, производимые системой.</a:t>
            </a:r>
          </a:p>
        </p:txBody>
      </p:sp>
    </p:spTree>
    <p:extLst>
      <p:ext uri="{BB962C8B-B14F-4D97-AF65-F5344CB8AC3E}">
        <p14:creationId xmlns:p14="http://schemas.microsoft.com/office/powerpoint/2010/main" val="783825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459A0D-60DC-41CB-AA3F-CF3349888007}"/>
              </a:ext>
            </a:extLst>
          </p:cNvPr>
          <p:cNvSpPr txBox="1"/>
          <p:nvPr/>
        </p:nvSpPr>
        <p:spPr>
          <a:xfrm>
            <a:off x="470452" y="406941"/>
            <a:ext cx="11251095" cy="7770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2.2. Анализ</a:t>
            </a:r>
            <a:endParaRPr lang="ru-RU" sz="2800" i="1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На этапе анализа, обеспечивающего формирование детального представления о системе, наиболее часто применяются следующие методы: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180340" algn="l"/>
                <a:tab pos="280670" algn="l"/>
              </a:tabLst>
            </a:pPr>
            <a:r>
              <a:rPr lang="ru-RU" sz="2800" b="1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когнитивный анализ</a:t>
            </a:r>
            <a:r>
              <a:rPr lang="ru-RU" sz="2800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</a:t>
            </a:r>
            <a:r>
              <a:rPr lang="ru-RU" sz="2800" u="none" strike="noStrike" spc="0" dirty="0">
                <a:solidFill>
                  <a:schemeClr val="bg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28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акцентирующий внимание на «знаниях» в конкретной области, на процессах их представления, хранения, обработки, интерпретации и на производстве новых знаний;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180340" algn="l"/>
                <a:tab pos="283845" algn="l"/>
              </a:tabLst>
            </a:pPr>
            <a:r>
              <a:rPr lang="ru-RU" sz="2800" b="1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функционально-структурный анализ </a:t>
            </a:r>
            <a:r>
              <a:rPr lang="ru-RU" sz="28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существующей системы, позволяющий сформулировать требования к создаваемой или со­вершенствуемой системе.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180340" algn="l"/>
                <a:tab pos="299085" algn="l"/>
              </a:tabLst>
            </a:pPr>
            <a:r>
              <a:rPr lang="ru-RU" sz="2800" b="1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морфологический анализ</a:t>
            </a:r>
            <a:r>
              <a:rPr lang="ru-RU" sz="28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при котором в анализируемой си­стеме выбирают группу основных признаков.</a:t>
            </a:r>
          </a:p>
        </p:txBody>
      </p:sp>
    </p:spTree>
    <p:extLst>
      <p:ext uri="{BB962C8B-B14F-4D97-AF65-F5344CB8AC3E}">
        <p14:creationId xmlns:p14="http://schemas.microsoft.com/office/powerpoint/2010/main" val="2431629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5E9BC3-DE5A-425B-B296-427A52418701}"/>
              </a:ext>
            </a:extLst>
          </p:cNvPr>
          <p:cNvSpPr txBox="1"/>
          <p:nvPr/>
        </p:nvSpPr>
        <p:spPr>
          <a:xfrm>
            <a:off x="371059" y="588586"/>
            <a:ext cx="10257183" cy="4840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180340" algn="l"/>
                <a:tab pos="283845" algn="l"/>
              </a:tabLst>
            </a:pPr>
            <a:r>
              <a:rPr lang="ru-RU" sz="3600" b="1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генетический анализ</a:t>
            </a:r>
            <a:r>
              <a:rPr lang="ru-RU" sz="3600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36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– анализ предыстории, причин развития ситуации, имеющихся тенденций, построение прогнозов;</a:t>
            </a:r>
          </a:p>
          <a:p>
            <a:pPr marL="342900" lvl="0" indent="-3429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180340" algn="l"/>
                <a:tab pos="294005" algn="l"/>
              </a:tabLst>
            </a:pPr>
            <a:r>
              <a:rPr lang="ru-RU" sz="3600" b="1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анализ аналогов;</a:t>
            </a:r>
            <a:endParaRPr lang="ru-RU" sz="3600" u="none" strike="noStrike" spc="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180340" algn="l"/>
                <a:tab pos="294005" algn="l"/>
              </a:tabLst>
            </a:pPr>
            <a:r>
              <a:rPr lang="ru-RU" sz="3600" b="1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анализ эффективности</a:t>
            </a:r>
            <a:r>
              <a:rPr lang="ru-RU" sz="3600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7652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0F677A-CBD8-4FD9-B4DF-3EB0B8783A40}"/>
              </a:ext>
            </a:extLst>
          </p:cNvPr>
          <p:cNvSpPr txBox="1"/>
          <p:nvPr/>
        </p:nvSpPr>
        <p:spPr>
          <a:xfrm>
            <a:off x="265043" y="540593"/>
            <a:ext cx="11834191" cy="7708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2.3 </a:t>
            </a:r>
            <a:r>
              <a:rPr lang="ru-RU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Синтез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34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На этапе синтеза системы осуществляются: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290830" algn="l"/>
                <a:tab pos="540385" algn="l"/>
              </a:tabLst>
            </a:pPr>
            <a:r>
              <a:rPr lang="en-US" sz="34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- </a:t>
            </a:r>
            <a:r>
              <a:rPr lang="ru-RU" sz="34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разработка модели требуемой системы.</a:t>
            </a:r>
            <a:endParaRPr lang="en-US" sz="3400" u="none" strike="noStrike" spc="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290830" algn="l"/>
                <a:tab pos="540385" algn="l"/>
              </a:tabLst>
            </a:pPr>
            <a:r>
              <a:rPr lang="en-US" sz="34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- </a:t>
            </a:r>
            <a:r>
              <a:rPr lang="ru-RU" sz="34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синтез альтернативных структур системы, разрешающих проблемную ситуацию.</a:t>
            </a:r>
            <a:endParaRPr lang="en-US" sz="3400" u="none" strike="noStrike" spc="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290830" algn="l"/>
                <a:tab pos="540385" algn="l"/>
              </a:tabLst>
            </a:pPr>
            <a:r>
              <a:rPr lang="en-US" sz="34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- </a:t>
            </a:r>
            <a:r>
              <a:rPr lang="ru-RU" sz="34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синтез параметров системы, снимающих проблему.</a:t>
            </a:r>
            <a:endParaRPr lang="en-US" sz="3400" u="none" strike="noStrike" spc="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290830" algn="l"/>
                <a:tab pos="540385" algn="l"/>
              </a:tabLst>
            </a:pPr>
            <a:r>
              <a:rPr lang="en-US" sz="34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- </a:t>
            </a:r>
            <a:r>
              <a:rPr lang="ru-RU" sz="34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включение в методы проектирования систем уже хорошо зарекомендовавших себя подходов и технологий.</a:t>
            </a:r>
            <a:endParaRPr lang="en-US" sz="3400" u="none" strike="noStrike" spc="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290830" algn="l"/>
                <a:tab pos="540385" algn="l"/>
              </a:tabLst>
            </a:pPr>
            <a:r>
              <a:rPr lang="en-US" sz="34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- </a:t>
            </a:r>
            <a:r>
              <a:rPr lang="ru-RU" sz="34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оценивание альтернативных вариантов синтезированной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279721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644" y="3070040"/>
            <a:ext cx="10711622" cy="2554196"/>
          </a:xfrm>
        </p:spPr>
        <p:txBody>
          <a:bodyPr/>
          <a:lstStyle/>
          <a:p>
            <a:pPr algn="just"/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b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Принципы системного анализа</a:t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2.Методы системного анализа</a:t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9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81A0FE-7F88-4C9E-B75C-22B0F9C74526}"/>
              </a:ext>
            </a:extLst>
          </p:cNvPr>
          <p:cNvSpPr txBox="1"/>
          <p:nvPr/>
        </p:nvSpPr>
        <p:spPr>
          <a:xfrm>
            <a:off x="457199" y="550919"/>
            <a:ext cx="11277601" cy="7770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Опишем стадии процесса формирования общего и детального представления системы:</a:t>
            </a:r>
            <a:endParaRPr lang="en-US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выявление главных функций системы;</a:t>
            </a: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формирование основных предметных понятий, используемых в системе;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установление основных функций и частей в системе</a:t>
            </a:r>
            <a:r>
              <a:rPr lang="ru-RU" sz="2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достижение единства этих частей в рамках системы;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выявление основных процессов в системе,</a:t>
            </a:r>
            <a:r>
              <a:rPr lang="ru-RU" sz="2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их роли, условий осуществления; определение стадийности, скачков, смен состояний в функционировании; в системах с управлением – выделение основных управляющих факторов;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выявление основных элементов «</a:t>
            </a:r>
            <a:r>
              <a:rPr lang="ru-RU" sz="28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несистемы</a:t>
            </a:r>
            <a:r>
              <a:rPr lang="ru-RU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»,</a:t>
            </a:r>
            <a:r>
              <a:rPr lang="ru-RU" sz="2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с которыми связана изучаемая система; установление характера этих связей.</a:t>
            </a:r>
          </a:p>
        </p:txBody>
      </p:sp>
    </p:spTree>
    <p:extLst>
      <p:ext uri="{BB962C8B-B14F-4D97-AF65-F5344CB8AC3E}">
        <p14:creationId xmlns:p14="http://schemas.microsoft.com/office/powerpoint/2010/main" val="4272628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C46CF6-3644-4C03-B9F8-71D0DBF88A20}"/>
              </a:ext>
            </a:extLst>
          </p:cNvPr>
          <p:cNvSpPr txBox="1"/>
          <p:nvPr/>
        </p:nvSpPr>
        <p:spPr>
          <a:xfrm>
            <a:off x="655982" y="655694"/>
            <a:ext cx="10880035" cy="7390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Tx/>
              <a:buChar char="-"/>
              <a:tabLst>
                <a:tab pos="630555" algn="l"/>
                <a:tab pos="1146810" algn="l"/>
              </a:tabLst>
            </a:pPr>
            <a:r>
              <a:rPr lang="ru-RU" sz="3200" b="1" i="1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- обнаружение неопределенностей и случайностей</a:t>
            </a:r>
            <a:r>
              <a:rPr lang="ru-RU" sz="3200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32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 ситуации их определяющего влияния на систему;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Tx/>
              <a:buChar char="-"/>
              <a:tabLst>
                <a:tab pos="630555" algn="l"/>
                <a:tab pos="1146810" algn="l"/>
              </a:tabLst>
            </a:pPr>
            <a:r>
              <a:rPr lang="ru-RU" sz="3200" b="1" i="1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- выявление разветвленной структуры, иерархии</a:t>
            </a:r>
            <a:r>
              <a:rPr lang="ru-RU" sz="32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формирование представлений о системе как о совокупности модулей, связанных входами – выходами.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- </a:t>
            </a:r>
            <a:r>
              <a:rPr lang="ru-RU" sz="3200" b="1" i="1" u="none" strike="noStrike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формирование детального представления о системе</a:t>
            </a:r>
            <a:r>
              <a:rPr lang="ru-RU" sz="3200" u="none" strike="noStrike" spc="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выявление всех элементов и связей, важных для целей рассмотрения; их отнесение к структуре иерархии в системе, ранжирование элементов и связей по их значимости.</a:t>
            </a:r>
          </a:p>
        </p:txBody>
      </p:sp>
    </p:spTree>
    <p:extLst>
      <p:ext uri="{BB962C8B-B14F-4D97-AF65-F5344CB8AC3E}">
        <p14:creationId xmlns:p14="http://schemas.microsoft.com/office/powerpoint/2010/main" val="4031572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32CCA4A-A5B1-45DD-9D7E-7C8B53FC4067}"/>
              </a:ext>
            </a:extLst>
          </p:cNvPr>
          <p:cNvSpPr txBox="1"/>
          <p:nvPr/>
        </p:nvSpPr>
        <p:spPr>
          <a:xfrm>
            <a:off x="248479" y="93851"/>
            <a:ext cx="11695042" cy="8956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Затраты ресурсов на проведение системного анализа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задач системного анализа используют следующие виды ресурсов: энергетические, материальные, временные и информационные.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Энергетические затраты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модели значительно меньше, чем затраты энергии, потребляемой самой системой, для которой разработана модель.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 ресурсам относятся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людские ресурсы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требуемые для реализации моделей, а также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ресурсы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проводимых исследований необходимым оборудованием, приборами, инструментами и т. п.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Что касается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временных ресурсов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практика решения задач системного анализа такова. Заказчик работ заключает с системными аналитиками, которые выступают в роли исполнителей работ, договор.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Относительно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ресурсов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отметить, что количество и качество информации, используемой при построении моделей систем, различно. </a:t>
            </a:r>
          </a:p>
        </p:txBody>
      </p:sp>
    </p:spTree>
    <p:extLst>
      <p:ext uri="{BB962C8B-B14F-4D97-AF65-F5344CB8AC3E}">
        <p14:creationId xmlns:p14="http://schemas.microsoft.com/office/powerpoint/2010/main" val="104340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040" y="352146"/>
            <a:ext cx="1094232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1.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отличия системного анализа от других формализованных подходов при обосновании управленческих решений сводятся к следующему: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рассматриваются все теоретически возможные альтернативные методы и средства достижения целей;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альтернативы систем оцениваются с позиций длительной перспективы;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отсутствуют стандартные решения;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четко излагаются различные взгляды при решении одной и той же проблемы;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применяется к проблемам, для которых не полностью определены требования к стоимости или времени;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признается принципиальное значение организационных и субъективных факторов в процессе принятия решений, в соответствии с этим разрабатываются процедуры согласования различных точек зрения;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особое внимание уделяется факторам риска и неопределенности, их учету и оценке при выборе оптимальных решений среди возможных вариантов.</a:t>
            </a:r>
          </a:p>
        </p:txBody>
      </p:sp>
    </p:spTree>
    <p:extLst>
      <p:ext uri="{BB962C8B-B14F-4D97-AF65-F5344CB8AC3E}">
        <p14:creationId xmlns:p14="http://schemas.microsoft.com/office/powerpoint/2010/main" val="87321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0" y="152738"/>
            <a:ext cx="11450320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системного анализа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некоторые положения общего характера, обобщающие опыт работы человека со сложными системами.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обобщенные опытные данные, это закон явлений, выведенный из наблюдений. Поэтому их истинность связана только с фактом, а не с какими- либо домыслами.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оптимальности.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Известно, что характерной чертой со-временного развития является выбор наиболее подходящего варианта системы. Развитие методов системного анализа позволило внести в принцип оптимальности новое содержание. Задача заключается не в том, чтобы найти решение, лучше существующего, а в том, чтобы найти самое лучшее решение из всех возможных. Если раньше оптимизация была связана в основном только с анализом, то в настоящее время она невозможна в полном объеме без использования методов синтеза. Необходимость синтетических методов вытекает из принципа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эмерджентности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844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480" y="171440"/>
            <a:ext cx="1133856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системности.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принцип предполагает подход к новым системам как к комплексному объекту, представленному совокупностью взаимосвязанных частных элементов. Он предполагает исследование объекта, с одной стороны, как единого целого, а с другой – как части более крупной системы, в которой анализируемый объект находится с остальными системами в определенных отношениях. Таким образом, принцип системности охватывает все стороны объекта и предмета в пространстве и во времени.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иерархии.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Иерархия предполагает порядок подчинения составных нижестоящих элементов и свойств вышестоящим по строго определенным ступеням.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8071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960" y="345440"/>
            <a:ext cx="116941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интеграции.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нему относятся: целостность, объединение в целое каких-либо частей или свойств, восстановление, направленность на изучение интегративных свойств и закономерностей.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формализации.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нацелен на получение количественных и комплексных характеристик.</a:t>
            </a:r>
          </a:p>
          <a:p>
            <a:pPr algn="just"/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конечной цели.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абсолютный приоритет конечной цели. </a:t>
            </a:r>
          </a:p>
        </p:txBody>
      </p:sp>
    </p:spTree>
    <p:extLst>
      <p:ext uri="{BB962C8B-B14F-4D97-AF65-F5344CB8AC3E}">
        <p14:creationId xmlns:p14="http://schemas.microsoft.com/office/powerpoint/2010/main" val="221989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1180592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Принцип измерения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  <a:r>
              <a:rPr lang="ru-RU" sz="26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О качестве функционирования какой-либо системы можно судить только применительно к системе более высокого порядка. Другими словами, для определения эффектив­ности функционирования системы надо представить ее как часть более общей и проводить оценку внешних свойств исследуемой системы относительно целей и задач суперсистемы.</a:t>
            </a:r>
          </a:p>
          <a:p>
            <a:pPr indent="4572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Принцип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эквифинальности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ru-RU" sz="26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Система может достигнуть требу­емого конечного состояния, не зависящего от времени и опреде­ляемого исключительно собственными характеристиками системы при различных начальных условиях и различными путями. Это форма устойчивости по отношению к начальным и граничным условиям.</a:t>
            </a:r>
          </a:p>
          <a:p>
            <a:pPr indent="4572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Принцип единства.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Он предполагает совместное рассмотрение системы как целого и как совокупности частей. Принцип ориен­тирован на «взгляд внутрь» системы, на расчленение ее с сохра­нением целостных представлений о системе.</a:t>
            </a:r>
            <a:endParaRPr lang="ru-RU" sz="26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21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0"/>
            <a:ext cx="11805920" cy="9109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Принцип связанности. </a:t>
            </a: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Рассмотрение любой части совместно с ее окружением подразумевает проведение процедуры выявления связей между элементами системы и выявления связей с внешней средой. В соответствии с этим принципом систему в первую оче­редь следует рассматривать как часть другой системы, называемой суперсистемой или старшей системой.</a:t>
            </a:r>
          </a:p>
          <a:p>
            <a:pPr indent="4572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Принцип модульного построения.</a:t>
            </a: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Полезно осуществлять выде­ление модулей в системе и рассматривать ее как совокупность мо­дулей. Принцип указывает на возможность вместо части системы исследовать совокупность ее входных и выходных воздействий.</a:t>
            </a:r>
          </a:p>
          <a:p>
            <a:pPr indent="4572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Принцип функциональности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Заключается он в совместном рассмотрении структуры и функции с приоритетом функции над структурой. Принцип утверждает, что любая структура тесно связана с функцией системы и ее частей. </a:t>
            </a:r>
            <a:endParaRPr lang="ru-RU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775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240" y="378081"/>
            <a:ext cx="11673840" cy="7817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Принцип развития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Это учет изменяемости системы, ее спо­собности к развитию, адаптации, расширению, замене частей, накапливанию информации.</a:t>
            </a:r>
            <a:endParaRPr lang="en-US" sz="2800" dirty="0"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Принцип децентрализации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Это сочетание в сложных системах централизованного и децентрализованного управления, которое, как правило, заключается в том, что степень централизации должна быть минимальной, обеспечивающей выполнение постав­ленной цели.</a:t>
            </a:r>
          </a:p>
          <a:p>
            <a:pPr indent="457200" algn="just">
              <a:lnSpc>
                <a:spcPct val="15000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Принцип неопределенности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Это учет неопределенностей и случайностей в системе. Принцип утверждает, что можно иметь дело с системой, в которой структура, функционирование или внешние воздействия не полностью определены.</a:t>
            </a:r>
          </a:p>
        </p:txBody>
      </p:sp>
    </p:spTree>
    <p:extLst>
      <p:ext uri="{BB962C8B-B14F-4D97-AF65-F5344CB8AC3E}">
        <p14:creationId xmlns:p14="http://schemas.microsoft.com/office/powerpoint/2010/main" val="1702524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209</TotalTime>
  <Words>1876</Words>
  <Application>Microsoft Office PowerPoint</Application>
  <PresentationFormat>Произвольный</PresentationFormat>
  <Paragraphs>91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Times New Roman</vt:lpstr>
      <vt:lpstr>Wingdings 3</vt:lpstr>
      <vt:lpstr>Ион</vt:lpstr>
      <vt:lpstr>Тема 3. Принципы и методы системного анализа</vt:lpstr>
      <vt:lpstr>   ПЛАН:  1. Принципы системного анализа 2.Методы системного анализа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Принципы и методы системного анализа</dc:title>
  <dc:creator>Econ-182-Teacher-PC</dc:creator>
  <cp:lastModifiedBy>AlexSapfira@outlook.com</cp:lastModifiedBy>
  <cp:revision>15</cp:revision>
  <dcterms:created xsi:type="dcterms:W3CDTF">2021-09-27T07:30:01Z</dcterms:created>
  <dcterms:modified xsi:type="dcterms:W3CDTF">2021-10-04T19:24:03Z</dcterms:modified>
</cp:coreProperties>
</file>